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47</c:v>
                </c:pt>
                <c:pt idx="2">
                  <c:v>49</c:v>
                </c:pt>
                <c:pt idx="3">
                  <c:v>50</c:v>
                </c:pt>
                <c:pt idx="4">
                  <c:v>43</c:v>
                </c:pt>
                <c:pt idx="5">
                  <c:v>45</c:v>
                </c:pt>
                <c:pt idx="6">
                  <c:v>42</c:v>
                </c:pt>
                <c:pt idx="7">
                  <c:v>41</c:v>
                </c:pt>
                <c:pt idx="8">
                  <c:v>48</c:v>
                </c:pt>
                <c:pt idx="9">
                  <c:v>41</c:v>
                </c:pt>
                <c:pt idx="10">
                  <c:v>40</c:v>
                </c:pt>
                <c:pt idx="11">
                  <c:v>44</c:v>
                </c:pt>
                <c:pt idx="12">
                  <c:v>50</c:v>
                </c:pt>
                <c:pt idx="13">
                  <c:v>40</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28</c:v>
                </c:pt>
                <c:pt idx="2">
                  <c:v>31</c:v>
                </c:pt>
                <c:pt idx="3">
                  <c:v>30</c:v>
                </c:pt>
                <c:pt idx="4">
                  <c:v>30</c:v>
                </c:pt>
                <c:pt idx="5">
                  <c:v>28</c:v>
                </c:pt>
                <c:pt idx="6">
                  <c:v>33</c:v>
                </c:pt>
                <c:pt idx="7">
                  <c:v>30</c:v>
                </c:pt>
                <c:pt idx="8">
                  <c:v>30</c:v>
                </c:pt>
                <c:pt idx="9">
                  <c:v>32</c:v>
                </c:pt>
                <c:pt idx="10">
                  <c:v>28</c:v>
                </c:pt>
                <c:pt idx="11">
                  <c:v>25</c:v>
                </c:pt>
                <c:pt idx="12">
                  <c:v>35</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48</c:v>
                </c:pt>
                <c:pt idx="2">
                  <c:v>47</c:v>
                </c:pt>
                <c:pt idx="3">
                  <c:v>44</c:v>
                </c:pt>
                <c:pt idx="4">
                  <c:v>43</c:v>
                </c:pt>
                <c:pt idx="5">
                  <c:v>48</c:v>
                </c:pt>
                <c:pt idx="6">
                  <c:v>49</c:v>
                </c:pt>
                <c:pt idx="7">
                  <c:v>48</c:v>
                </c:pt>
                <c:pt idx="8">
                  <c:v>44</c:v>
                </c:pt>
                <c:pt idx="9">
                  <c:v>50</c:v>
                </c:pt>
                <c:pt idx="10">
                  <c:v>43</c:v>
                </c:pt>
                <c:pt idx="11">
                  <c:v>46</c:v>
                </c:pt>
                <c:pt idx="12">
                  <c:v>49</c:v>
                </c:pt>
                <c:pt idx="13">
                  <c:v>41</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32</c:v>
                </c:pt>
                <c:pt idx="2">
                  <c:v>28</c:v>
                </c:pt>
                <c:pt idx="3">
                  <c:v>35</c:v>
                </c:pt>
                <c:pt idx="4">
                  <c:v>35</c:v>
                </c:pt>
                <c:pt idx="5">
                  <c:v>29</c:v>
                </c:pt>
                <c:pt idx="6">
                  <c:v>29</c:v>
                </c:pt>
                <c:pt idx="7">
                  <c:v>28</c:v>
                </c:pt>
                <c:pt idx="8">
                  <c:v>31</c:v>
                </c:pt>
                <c:pt idx="9">
                  <c:v>26</c:v>
                </c:pt>
                <c:pt idx="10">
                  <c:v>25</c:v>
                </c:pt>
                <c:pt idx="11">
                  <c:v>26</c:v>
                </c:pt>
                <c:pt idx="12">
                  <c:v>29</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40</c:v>
                </c:pt>
                <c:pt idx="2">
                  <c:v>48</c:v>
                </c:pt>
                <c:pt idx="3">
                  <c:v>48</c:v>
                </c:pt>
                <c:pt idx="4">
                  <c:v>43</c:v>
                </c:pt>
                <c:pt idx="5">
                  <c:v>40</c:v>
                </c:pt>
                <c:pt idx="6">
                  <c:v>49</c:v>
                </c:pt>
                <c:pt idx="7">
                  <c:v>43</c:v>
                </c:pt>
                <c:pt idx="8">
                  <c:v>43</c:v>
                </c:pt>
                <c:pt idx="9">
                  <c:v>45</c:v>
                </c:pt>
                <c:pt idx="10">
                  <c:v>43</c:v>
                </c:pt>
                <c:pt idx="11">
                  <c:v>41</c:v>
                </c:pt>
                <c:pt idx="12">
                  <c:v>42</c:v>
                </c:pt>
                <c:pt idx="13">
                  <c:v>49</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30</c:v>
                </c:pt>
                <c:pt idx="2">
                  <c:v>25</c:v>
                </c:pt>
                <c:pt idx="3">
                  <c:v>30</c:v>
                </c:pt>
                <c:pt idx="4">
                  <c:v>33</c:v>
                </c:pt>
                <c:pt idx="5">
                  <c:v>34</c:v>
                </c:pt>
                <c:pt idx="6">
                  <c:v>31</c:v>
                </c:pt>
                <c:pt idx="7">
                  <c:v>27</c:v>
                </c:pt>
                <c:pt idx="8">
                  <c:v>25</c:v>
                </c:pt>
                <c:pt idx="9">
                  <c:v>30</c:v>
                </c:pt>
                <c:pt idx="10">
                  <c:v>25</c:v>
                </c:pt>
                <c:pt idx="11">
                  <c:v>33</c:v>
                </c:pt>
                <c:pt idx="12">
                  <c:v>31</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394330</c:v>
                </c:pt>
                <c:pt idx="1">
                  <c:v>383285</c:v>
                </c:pt>
                <c:pt idx="2">
                  <c:v>378540</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Computer Market is projected to witness substantial growth with a healthy CAGR during the forecast period of 2019-2032. The market, valued at millions of USD in 2019, is expected to grow significantly due to various factors such as technological advancements, rising demand for personal computers and the surge in adoption of AI and IoT technologies. The advent of 5G technology is expected to bolster market growth further. Certain global regions, including Asia-Pacific and North America, are predicted to dominate the market share due to increased technology adoption. By 2032, the market is expected to generate considerable revenue, marking a powerful impact on the global economy. Comprehensive strategic endeavors of key market players are also expected to contribute to the market’s global expansion.</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Rapid Technological Advancements: The global market of computers has been propelled by rapid technological advancements. Innovation, such as the advent of Artificial Intelligence (AI) and Machine Learning (ML), has fostered computers' efficiency, processing capabilities, and versatility. These technological innovations have enabled computers to cater to evolving consumer needs, including big data processing, complex computations, gaming, and other advanced applications. Companies that embrace these technologies are likely to gain a competitive edge in the market.
Growing Demand in Emerging Markets: There is a surge in demand for computers in emerging markets like Asia-pacific region due to burgeoning middle-class population, increasing disposable incomes, and digitalisation of educational and business sector. This growing demand is enabled by affordable prices and easy access to technology, mostly driven by competitive local and global market players. Additionally, government initiatives to enhance digital literacy and internet connectivity have further facilitated computer market growth in these regions, presenting vast opportunities for computer manufacturers.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Type_1 industry's rapid growth has significantly impacted broader global computer markets. This industry, featuring advancements in artificial intelligence, machine learning, and data analytics, has elevated the demand for high-performance computing systems. These systems deliver greater processing power, enhancing efficiency and speed of operations in various applications. Consequently, computer hardware and software companies are challenged to develop more powerful and sophisticated tools, thereby propelling the computer market's growth.
As a result of the expanding Type_1 industry, there has been an observed increase in the demand for cloud-based computing services and IoT technologies. More companies in different sectors adopt these technologies to optimize operations, forcing the global computer market to evolve swiftly. Furthermore, the growth of the Type_1 industry has also spurred a surge in cyber-security demands, creating another significant branch in the computer market. Thus, the innovations initiated by the Type_1 industry continue to drive the computer market's transformation on a global scale.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market for computers has been witnessing a constant growth over the past few years. However, the high initial investment and setup costs required to produce and distribute these technological devices are posing a significant hurdle. Investments in advanced technology, manufacturing equipment, and skilled personnel are a must to ensure the production of high-end computers, and these expenses can create a barrier for new market entrants. This situation may result in a competitive marketplace dominated by established companies, hindering the market's overall growth.
The high setup and initial investment cost issue is not limited to production alone. Given the rapidly evolving nature of technology, businesses need to continually invest in research and development (R&amp;D). This additional expense can pose a barrier to small or mid-size companies competing in the global computer market. The high cost of manufacturing facilities, initial capital investment, continuous R&amp;D expenses, and the cost to retain skilled workers make market expansion a challenge. This high cost of entry could potentially impede innovation, impacting the growth and diversity of the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 (2021)</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383285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 Presence in 153 countries</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April 1, 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April 1, 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378540</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 (2021)</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multinational tech company that specializes in computers, software, and online services. Founded in 1976 by Steve Jobs, Steve Wozniak, and Ronald Wayne, Apple Inc. has been a global leader in the field of technology. Its most striking product, the iPhone, revolutionized the world of smartphones. Other key offerings include Macintosh computers, iPad tablets, iPods, and Apple watches. Apple's software includes the MacOS, iOS, iPadOS, and watchOS operating systems. Beyond hardware and software, Apple operates several of the world's largest online platforms namely the iTunes Store, the iOS App Store, Mac App Store, Apple Music, and iCloud. Apple's headquarters, Apple Park is located in Cupertino, California.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310896">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310896">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310896">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310896">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310896">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(2025-2032)</a:t>
                      </a:r>
                    </a:p>
                  </a:txBody>
                  <a:tcPr>
                    <a:noFill/>
                    <a:lnL>
                      <a:noFill/>
                    </a:lnL>
                    <a:lnR>
                      <a:noFill/>
                    </a:lnR>
                    <a:lnT>
                      <a:noFill/>
                    </a:lnT>
                    <a:lnB>
                      <a:noFill/>
                    </a:lnB>
                  </a:tcPr>
                </a:tc>
              </a:tr>
              <a:tr h="310896">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6.1. Point_1.1</a:t>
                      </a:r>
                    </a:p>
                  </a:txBody>
                  <a:tcPr>
                    <a:noFill/>
                    <a:lnL>
                      <a:noFill/>
                    </a:lnL>
                    <a:lnR>
                      <a:noFill/>
                    </a:lnR>
                    <a:lnT>
                      <a:noFill/>
                    </a:lnT>
                    <a:lnB>
                      <a:noFill/>
                    </a:lnB>
                  </a:tcPr>
                </a:tc>
              </a:tr>
              <a:tr h="310896">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6.2. Point_1.2</a:t>
                      </a:r>
                    </a:p>
                  </a:txBody>
                  <a:tcPr>
                    <a:noFill/>
                    <a:lnL>
                      <a:noFill/>
                    </a:lnL>
                    <a:lnR>
                      <a:noFill/>
                    </a:lnR>
                    <a:lnT>
                      <a:noFill/>
                    </a:lnT>
                    <a:lnB>
                      <a:noFill/>
                    </a:lnB>
                  </a:tcPr>
                </a:tc>
              </a:tr>
              <a:tr h="310896">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6.2.1. Sub_point_1.2.1</a:t>
                      </a:r>
                    </a:p>
                  </a:txBody>
                  <a:tcPr>
                    <a:noFill/>
                    <a:lnL>
                      <a:noFill/>
                    </a:lnL>
                    <a:lnR>
                      <a:noFill/>
                    </a:lnR>
                    <a:lnT>
                      <a:noFill/>
                    </a:lnT>
                    <a:lnB>
                      <a:noFill/>
                    </a:lnB>
                  </a:tcPr>
                </a:tc>
              </a:tr>
              <a:tr h="310896">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1">
                          <a:solidFill>
                            <a:srgbClr val="7030A0"/>
                          </a:solidFill>
                          <a:latin typeface="Calibri"/>
                        </a:defRPr>
                      </a:pPr>
                      <a:r>
                        <a:t>7. Global Market of Computers Size by Type_2 (2025-2032)</a:t>
                      </a:r>
                    </a:p>
                  </a:txBody>
                  <a:tcPr>
                    <a:noFill/>
                    <a:lnL>
                      <a:noFill/>
                    </a:lnL>
                    <a:lnR>
                      <a:noFill/>
                    </a:lnR>
                    <a:lnT>
                      <a:noFill/>
                    </a:lnT>
                    <a:lnB>
                      <a:noFill/>
                    </a:lnB>
                  </a:tcPr>
                </a:tc>
              </a:tr>
              <a:tr h="310896">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7.1. Point_2.1</a:t>
                      </a:r>
                    </a:p>
                  </a:txBody>
                  <a:tcPr>
                    <a:noFill/>
                    <a:lnL>
                      <a:noFill/>
                    </a:lnL>
                    <a:lnR>
                      <a:noFill/>
                    </a:lnR>
                    <a:lnT>
                      <a:noFill/>
                    </a:lnT>
                    <a:lnB>
                      <a:noFill/>
                    </a:lnB>
                  </a:tcPr>
                </a:tc>
              </a:tr>
              <a:tr h="310896">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1">
                          <a:solidFill>
                            <a:srgbClr val="7030A0"/>
                          </a:solidFill>
                          <a:latin typeface="Calibri"/>
                        </a:defRPr>
                      </a:pPr>
                      <a:r>
                        <a:t>8. Global Market of Computers Size by Region (2025-2032)</a:t>
                      </a:r>
                    </a:p>
                  </a:txBody>
                  <a:tcPr>
                    <a:noFill/>
                    <a:lnL>
                      <a:noFill/>
                    </a:lnL>
                    <a:lnR>
                      <a:noFill/>
                    </a:lnR>
                    <a:lnT>
                      <a:noFill/>
                    </a:lnT>
                    <a:lnB>
                      <a:noFill/>
                    </a:lnB>
                  </a:tcPr>
                </a:tc>
              </a:tr>
              <a:tr h="310896">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8.1. North America (By Type_1, By Type_2)</a:t>
                      </a:r>
                    </a:p>
                  </a:txBody>
                  <a:tcPr>
                    <a:noFill/>
                    <a:lnL>
                      <a:noFill/>
                    </a:lnL>
                    <a:lnR>
                      <a:noFill/>
                    </a:lnR>
                    <a:lnT>
                      <a:noFill/>
                    </a:lnT>
                    <a:lnB>
                      <a:noFill/>
                    </a:lnB>
                  </a:tcPr>
                </a:tc>
              </a:tr>
              <a:tr h="310896">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8.1.1. US</a:t>
                      </a:r>
                    </a:p>
                  </a:txBody>
                  <a:tcPr>
                    <a:noFill/>
                    <a:lnL>
                      <a:noFill/>
                    </a:lnL>
                    <a:lnR>
                      <a:noFill/>
                    </a:lnR>
                    <a:lnT>
                      <a:noFill/>
                    </a:lnT>
                    <a:lnB>
                      <a:noFill/>
                    </a:lnB>
                  </a:tcPr>
                </a:tc>
              </a:tr>
              <a:tr h="310896">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8.1.2. Canada</a:t>
                      </a:r>
                    </a:p>
                  </a:txBody>
                  <a:tcPr>
                    <a:noFill/>
                    <a:lnL>
                      <a:noFill/>
                    </a:lnL>
                    <a:lnR>
                      <a:noFill/>
                    </a:lnR>
                    <a:lnT>
                      <a:noFill/>
                    </a:lnT>
                    <a:lnB>
                      <a:noFill/>
                    </a:lnB>
                  </a:tcPr>
                </a:tc>
              </a:tr>
              <a:tr h="310896">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8.2. Europe (By Type_1, By Type_2)</a:t>
                      </a:r>
                    </a:p>
                  </a:txBody>
                  <a:tcPr>
                    <a:noFill/>
                    <a:lnL>
                      <a:noFill/>
                    </a:lnL>
                    <a:lnR>
                      <a:noFill/>
                    </a:lnR>
                    <a:lnT>
                      <a:noFill/>
                    </a:lnT>
                    <a:lnB>
                      <a:noFill/>
                    </a:lnB>
                  </a:tcPr>
                </a:tc>
              </a:tr>
              <a:tr h="310896">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8.2.1. UK</a:t>
                      </a:r>
                    </a:p>
                  </a:txBody>
                  <a:tcPr>
                    <a:noFill/>
                    <a:lnL>
                      <a:noFill/>
                    </a:lnL>
                    <a:lnR>
                      <a:noFill/>
                    </a:lnR>
                    <a:lnT>
                      <a:noFill/>
                    </a:lnT>
                    <a:lnB>
                      <a:noFill/>
                    </a:lnB>
                  </a:tcPr>
                </a:tc>
              </a:tr>
              <a:tr h="310896">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8.2.2. Germany</a:t>
                      </a:r>
                    </a:p>
                  </a:txBody>
                  <a:tcPr>
                    <a:noFill/>
                    <a:lnL>
                      <a:noFill/>
                    </a:lnL>
                    <a:lnR>
                      <a:noFill/>
                    </a:lnR>
                    <a:lnT>
                      <a:noFill/>
                    </a:lnT>
                    <a:lnB>
                      <a:noFill/>
                    </a:lnB>
                  </a:tcPr>
                </a:tc>
              </a:tr>
              <a:tr h="310896">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8.2.3. Spain</a:t>
                      </a:r>
                    </a:p>
                  </a:txBody>
                  <a:tcPr>
                    <a:noFill/>
                    <a:lnL>
                      <a:noFill/>
                    </a:lnL>
                    <a:lnR>
                      <a:noFill/>
                    </a:lnR>
                    <a:lnT>
                      <a:noFill/>
                    </a:lnT>
                    <a:lnB>
                      <a:noFill/>
                    </a:lnB>
                  </a:tcPr>
                </a:tc>
              </a:tr>
              <a:tr h="310896">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8.2.4. France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310896">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310896">
                <a:tc>
                  <a:txBody>
                    <a:bodyPr/>
                    <a:lstStyle/>
                    <a:p>
                      <a:pPr>
                        <a:defRPr sz="1100" b="0">
                          <a:solidFill>
                            <a:srgbClr val="000000"/>
                          </a:solidFill>
                          <a:latin typeface="Calibri"/>
                        </a:defRPr>
                      </a:pPr>
                      <a:r>
                        <a:t>          8.3. Asia-Pacific (By Type_1, By Type_2)</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310896">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Apple Inc.</a:t>
                      </a:r>
                    </a:p>
                  </a:txBody>
                  <a:tcPr>
                    <a:noFill/>
                    <a:lnL>
                      <a:noFill/>
                    </a:lnL>
                    <a:lnR>
                      <a:noFill/>
                    </a:lnR>
                    <a:lnT>
                      <a:noFill/>
                    </a:lnT>
                    <a:lnB>
                      <a:noFill/>
                    </a:lnB>
                  </a:tcPr>
                </a:tc>
              </a:tr>
              <a:tr h="310896">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310896">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r h="310896">
                <a:tc>
                  <a:txBody>
                    <a:bodyPr/>
                    <a:lstStyle/>
                    <a:p>
                      <a:pPr>
                        <a:defRPr sz="1100" b="0">
                          <a:solidFill>
                            <a:srgbClr val="000000"/>
                          </a:solidFill>
                          <a:latin typeface="Calibri"/>
                        </a:defRPr>
                      </a:pPr>
                      <a:r>
                        <a:t>                    8.3.4. South Korea</a:t>
                      </a:r>
                    </a:p>
                  </a:txBody>
                  <a:tcPr>
                    <a:noFill/>
                    <a:lnL>
                      <a:noFill/>
                    </a:lnL>
                    <a:lnR>
                      <a:noFill/>
                    </a:lnR>
                    <a:lnT>
                      <a:noFill/>
                    </a:lnT>
                    <a:lnB>
                      <a:noFill/>
                    </a:lnB>
                  </a:tcPr>
                </a:tc>
                <a:tc>
                  <a:txBody>
                    <a:bodyPr/>
                    <a:lstStyle/>
                    <a:p>
                      <a:pPr>
                        <a:defRPr sz="1100" b="0">
                          <a:solidFill>
                            <a:srgbClr val="000000"/>
                          </a:solidFill>
                          <a:latin typeface="Calibri"/>
                        </a:defRPr>
                      </a:pPr>
                      <a:r>
                        <a:t>                    10.1.3. Financial Overview</a:t>
                      </a:r>
                    </a:p>
                  </a:txBody>
                  <a:tcPr>
                    <a:noFill/>
                    <a:lnL>
                      <a:noFill/>
                    </a:lnL>
                    <a:lnR>
                      <a:noFill/>
                    </a:lnR>
                    <a:lnT>
                      <a:noFill/>
                    </a:lnT>
                    <a:lnB>
                      <a:noFill/>
                    </a:lnB>
                  </a:tcPr>
                </a:tc>
              </a:tr>
              <a:tr h="310896">
                <a:tc>
                  <a:txBody>
                    <a:bodyPr/>
                    <a:lstStyle/>
                    <a:p>
                      <a:pPr>
                        <a:defRPr sz="1100" b="0">
                          <a:solidFill>
                            <a:srgbClr val="000000"/>
                          </a:solidFill>
                          <a:latin typeface="Calibri"/>
                        </a:defRPr>
                      </a:pPr>
                      <a:r>
                        <a:t>                    8.3.5. Rest of Asia Pacific</a:t>
                      </a:r>
                    </a:p>
                  </a:txBody>
                  <a:tcPr>
                    <a:noFill/>
                    <a:lnL>
                      <a:noFill/>
                    </a:lnL>
                    <a:lnR>
                      <a:noFill/>
                    </a:lnR>
                    <a:lnT>
                      <a:noFill/>
                    </a:lnT>
                    <a:lnB>
                      <a:noFill/>
                    </a:lnB>
                  </a:tcPr>
                </a:tc>
                <a:tc>
                  <a:txBody>
                    <a:bodyPr/>
                    <a:lstStyle/>
                    <a:p>
                      <a:pPr>
                        <a:defRPr sz="1100" b="0">
                          <a:solidFill>
                            <a:srgbClr val="000000"/>
                          </a:solidFill>
                          <a:latin typeface="Calibri"/>
                        </a:defRPr>
                      </a:pPr>
                      <a:r>
                        <a:t>                    10.1.4. Key Developments</a:t>
                      </a:r>
                    </a:p>
                  </a:txBody>
                  <a:tcPr>
                    <a:noFill/>
                    <a:lnL>
                      <a:noFill/>
                    </a:lnL>
                    <a:lnR>
                      <a:noFill/>
                    </a:lnR>
                    <a:lnT>
                      <a:noFill/>
                    </a:lnT>
                    <a:lnB>
                      <a:noFill/>
                    </a:lnB>
                  </a:tcPr>
                </a:tc>
              </a:tr>
              <a:tr h="310896">
                <a:tc>
                  <a:txBody>
                    <a:bodyPr/>
                    <a:lstStyle/>
                    <a:p>
                      <a:pPr>
                        <a:defRPr sz="1100" b="0">
                          <a:solidFill>
                            <a:srgbClr val="000000"/>
                          </a:solidFill>
                          <a:latin typeface="Calibri"/>
                        </a:defRPr>
                      </a:pPr>
                      <a:r>
                        <a:t>          8.4. Latin America (By Type_1, By Type_2)</a:t>
                      </a:r>
                    </a:p>
                  </a:txBody>
                  <a:tcPr>
                    <a:noFill/>
                    <a:lnL>
                      <a:noFill/>
                    </a:lnL>
                    <a:lnR>
                      <a:noFill/>
                    </a:lnR>
                    <a:lnT>
                      <a:noFill/>
                    </a:lnT>
                    <a:lnB>
                      <a:noFill/>
                    </a:lnB>
                  </a:tcPr>
                </a:tc>
                <a:tc>
                  <a:txBody>
                    <a:bodyPr/>
                    <a:lstStyle/>
                    <a:p>
                      <a:pPr>
                        <a:defRPr sz="800" b="0">
                          <a:solidFill>
                            <a:srgbClr val="000000"/>
                          </a:solidFill>
                          <a:latin typeface="Calibri"/>
                        </a:defRPr>
                      </a:pPr>
                      <a:r>
                        <a:t>          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10896">
                <a:tc>
                  <a:txBody>
                    <a:bodyPr/>
                    <a:lstStyle/>
                    <a:p>
                      <a:pPr>
                        <a:defRPr sz="1100" b="0">
                          <a:solidFill>
                            <a:srgbClr val="000000"/>
                          </a:solidFill>
                          <a:latin typeface="Calibri"/>
                        </a:defRPr>
                      </a:pPr>
                      <a:r>
                        <a:t>                    8.4.1. Brazil</a:t>
                      </a:r>
                    </a:p>
                  </a:txBody>
                  <a:tcPr>
                    <a:noFill/>
                    <a:lnL>
                      <a:noFill/>
                    </a:lnL>
                    <a:lnR>
                      <a:noFill/>
                    </a:lnR>
                    <a:lnT>
                      <a:noFill/>
                    </a:lnT>
                    <a:lnB>
                      <a:noFill/>
                    </a:lnB>
                  </a:tcPr>
                </a:tc>
                <a:tc>
                  <a:txBody>
                    <a:bodyPr/>
                    <a:lstStyle/>
                    <a:p>
                      <a:pPr>
                        <a:defRPr sz="1100" b="0">
                          <a:solidFill>
                            <a:srgbClr val="000000"/>
                          </a:solidFill>
                          <a:latin typeface="Calibri"/>
                        </a:defRPr>
                      </a:pPr>
                      <a:r>
                        <a:t>          10.2. Microsoft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8.4.2. Mexico</a:t>
                      </a:r>
                    </a:p>
                  </a:txBody>
                  <a:tcPr>
                    <a:noFill/>
                    <a:lnL>
                      <a:noFill/>
                    </a:lnL>
                    <a:lnR>
                      <a:noFill/>
                    </a:lnR>
                    <a:lnT>
                      <a:noFill/>
                    </a:lnT>
                    <a:lnB>
                      <a:noFill/>
                    </a:lnB>
                  </a:tcPr>
                </a:tc>
                <a:tc>
                  <a:txBody>
                    <a:bodyPr/>
                    <a:lstStyle/>
                    <a:p>
                      <a:pPr>
                        <a:defRPr sz="1100" b="0">
                          <a:solidFill>
                            <a:srgbClr val="000000"/>
                          </a:solidFill>
                          <a:latin typeface="Calibri"/>
                        </a:defRPr>
                      </a:pPr>
                      <a:r>
                        <a:t>          10.3. Dell Technologies</a:t>
                      </a:r>
                    </a:p>
                  </a:txBody>
                  <a:tcPr>
                    <a:noFill/>
                    <a:lnL>
                      <a:noFill/>
                    </a:lnL>
                    <a:lnR>
                      <a:noFill/>
                    </a:lnR>
                    <a:lnT>
                      <a:noFill/>
                    </a:lnT>
                    <a:lnB>
                      <a:noFill/>
                    </a:lnB>
                  </a:tcPr>
                </a:tc>
              </a:tr>
              <a:tr h="310896">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c>
                  <a:txBody>
                    <a:bodyPr/>
                    <a:lstStyle/>
                    <a:p>
                      <a:pPr>
                        <a:defRPr sz="1100" b="0">
                          <a:solidFill>
                            <a:srgbClr val="000000"/>
                          </a:solidFill>
                          <a:latin typeface="Calibri"/>
                        </a:defRPr>
                      </a:pPr>
                      <a:r>
                        <a:t>          10.4. Hewlett-Packard Company</a:t>
                      </a:r>
                    </a:p>
                  </a:txBody>
                  <a:tcPr>
                    <a:noFill/>
                    <a:lnL>
                      <a:noFill/>
                    </a:lnL>
                    <a:lnR>
                      <a:noFill/>
                    </a:lnR>
                    <a:lnT>
                      <a:noFill/>
                    </a:lnT>
                    <a:lnB>
                      <a:noFill/>
                    </a:lnB>
                  </a:tcPr>
                </a:tc>
              </a:tr>
              <a:tr h="310896">
                <a:tc>
                  <a:txBody>
                    <a:bodyPr/>
                    <a:lstStyle/>
                    <a:p>
                      <a:pPr>
                        <a:defRPr sz="1100" b="0">
                          <a:solidFill>
                            <a:srgbClr val="000000"/>
                          </a:solidFill>
                          <a:latin typeface="Calibri"/>
                        </a:defRPr>
                      </a:pPr>
                      <a:r>
                        <a:t>          8.5. Middle East &amp; Africa (By Type_1, By Type_2)</a:t>
                      </a:r>
                    </a:p>
                  </a:txBody>
                  <a:tcPr>
                    <a:noFill/>
                    <a:lnL>
                      <a:noFill/>
                    </a:lnL>
                    <a:lnR>
                      <a:noFill/>
                    </a:lnR>
                    <a:lnT>
                      <a:noFill/>
                    </a:lnT>
                    <a:lnB>
                      <a:noFill/>
                    </a:lnB>
                  </a:tcPr>
                </a:tc>
                <a:tc>
                  <a:txBody>
                    <a:bodyPr/>
                    <a:lstStyle/>
                    <a:p>
                      <a:pPr>
                        <a:defRPr sz="1100" b="0">
                          <a:solidFill>
                            <a:srgbClr val="000000"/>
                          </a:solidFill>
                          <a:latin typeface="Calibri"/>
                        </a:defRPr>
                      </a:pPr>
                      <a:r>
                        <a:t>          10.5. Lenovo Group Limited</a:t>
                      </a:r>
                    </a:p>
                  </a:txBody>
                  <a:tcPr>
                    <a:noFill/>
                    <a:lnL>
                      <a:noFill/>
                    </a:lnL>
                    <a:lnR>
                      <a:noFill/>
                    </a:lnR>
                    <a:lnT>
                      <a:noFill/>
                    </a:lnT>
                    <a:lnB>
                      <a:noFill/>
                    </a:lnB>
                  </a:tcPr>
                </a:tc>
              </a:tr>
              <a:tr h="310896">
                <a:tc>
                  <a:txBody>
                    <a:bodyPr/>
                    <a:lstStyle/>
                    <a:p>
                      <a:pPr>
                        <a:defRPr sz="1100" b="0">
                          <a:solidFill>
                            <a:srgbClr val="000000"/>
                          </a:solidFill>
                          <a:latin typeface="Calibri"/>
                        </a:defRPr>
                      </a:pPr>
                      <a:r>
                        <a:t>                    8.5.1. GCC Countries</a:t>
                      </a:r>
                    </a:p>
                  </a:txBody>
                  <a:tcPr>
                    <a:noFill/>
                    <a:lnL>
                      <a:noFill/>
                    </a:lnL>
                    <a:lnR>
                      <a:noFill/>
                    </a:lnR>
                    <a:lnT>
                      <a:noFill/>
                    </a:lnT>
                    <a:lnB>
                      <a:noFill/>
                    </a:lnB>
                  </a:tcPr>
                </a:tc>
                <a:tc>
                  <a:txBody>
                    <a:bodyPr/>
                    <a:lstStyle/>
                    <a:p>
                      <a:pPr>
                        <a:defRPr sz="1100" b="0">
                          <a:solidFill>
                            <a:srgbClr val="000000"/>
                          </a:solidFill>
                          <a:latin typeface="Calibri"/>
                        </a:defRPr>
                      </a:pPr>
                      <a:r>
                        <a:t>          10.6. Acer Inc.</a:t>
                      </a:r>
                    </a:p>
                  </a:txBody>
                  <a:tcPr>
                    <a:noFill/>
                    <a:lnL>
                      <a:noFill/>
                    </a:lnL>
                    <a:lnR>
                      <a:noFill/>
                    </a:lnR>
                    <a:lnT>
                      <a:noFill/>
                    </a:lnT>
                    <a:lnB>
                      <a:noFill/>
                    </a:lnB>
                  </a:tcPr>
                </a:tc>
              </a:tr>
              <a:tr h="310896">
                <a:tc>
                  <a:txBody>
                    <a:bodyPr/>
                    <a:lstStyle/>
                    <a:p>
                      <a:pPr>
                        <a:defRPr sz="1100" b="0">
                          <a:solidFill>
                            <a:srgbClr val="000000"/>
                          </a:solidFill>
                          <a:latin typeface="Calibri"/>
                        </a:defRPr>
                      </a:pPr>
                      <a:r>
                        <a:t>                    8.5.2. South Africa</a:t>
                      </a:r>
                    </a:p>
                  </a:txBody>
                  <a:tcPr>
                    <a:noFill/>
                    <a:lnL>
                      <a:noFill/>
                    </a:lnL>
                    <a:lnR>
                      <a:noFill/>
                    </a:lnR>
                    <a:lnT>
                      <a:noFill/>
                    </a:lnT>
                    <a:lnB>
                      <a:noFill/>
                    </a:lnB>
                  </a:tcPr>
                </a:tc>
                <a:tc>
                  <a:txBody>
                    <a:bodyPr/>
                    <a:lstStyle/>
                    <a:p>
                      <a:pPr>
                        <a:defRPr sz="1100" b="0">
                          <a:solidFill>
                            <a:srgbClr val="000000"/>
                          </a:solidFill>
                          <a:latin typeface="Calibri"/>
                        </a:defRPr>
                      </a:pPr>
                      <a:r>
                        <a:t>          10.7. AsusTek Computer Inc.</a:t>
                      </a:r>
                    </a:p>
                  </a:txBody>
                  <a:tcPr>
                    <a:noFill/>
                    <a:lnL>
                      <a:noFill/>
                    </a:lnL>
                    <a:lnR>
                      <a:noFill/>
                    </a:lnR>
                    <a:lnT>
                      <a:noFill/>
                    </a:lnT>
                    <a:lnB>
                      <a:noFill/>
                    </a:lnB>
                  </a:tcPr>
                </a:tc>
              </a:tr>
              <a:tr h="310896">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c>
                  <a:txBody>
                    <a:bodyPr/>
                    <a:lstStyle/>
                    <a:p>
                      <a:pPr>
                        <a:defRPr sz="1100" b="0">
                          <a:solidFill>
                            <a:srgbClr val="000000"/>
                          </a:solidFill>
                          <a:latin typeface="Calibri"/>
                        </a:defRPr>
                      </a:pPr>
                      <a:r>
                        <a:t>          10.8. Toshiba Corporation</a:t>
                      </a:r>
                    </a:p>
                  </a:txBody>
                  <a:tcPr>
                    <a:noFill/>
                    <a:lnL>
                      <a:noFill/>
                    </a:lnL>
                    <a:lnR>
                      <a:noFill/>
                    </a:lnR>
                    <a:lnT>
                      <a:noFill/>
                    </a:lnT>
                    <a:lnB>
                      <a:noFill/>
                    </a:lnB>
                  </a:tcPr>
                </a:tc>
              </a:tr>
              <a:tr h="310896">
                <a:tc>
                  <a:txBody>
                    <a:bodyPr/>
                    <a:lstStyle/>
                    <a:p>
                      <a:pPr>
                        <a:defRPr sz="1100" b="1">
                          <a:solidFill>
                            <a:srgbClr val="7030A0"/>
                          </a:solidFill>
                          <a:latin typeface="Calibri"/>
                        </a:defRPr>
                      </a:pPr>
                      <a:r>
                        <a:t>9. Competitive Dashboard</a:t>
                      </a:r>
                    </a:p>
                  </a:txBody>
                  <a:tcPr>
                    <a:noFill/>
                    <a:lnL>
                      <a:noFill/>
                    </a:lnL>
                    <a:lnR>
                      <a:noFill/>
                    </a:lnR>
                    <a:lnT>
                      <a:noFill/>
                    </a:lnT>
                    <a:lnB>
                      <a:noFill/>
                    </a:lnB>
                  </a:tcPr>
                </a:tc>
                <a:tc>
                  <a:txBody>
                    <a:bodyPr/>
                    <a:lstStyle/>
                    <a:p>
                      <a:pPr>
                        <a:defRPr sz="1100" b="0">
                          <a:solidFill>
                            <a:srgbClr val="000000"/>
                          </a:solidFill>
                          <a:latin typeface="Calibri"/>
                        </a:defRPr>
                      </a:pPr>
                      <a:r>
                        <a:t>          10.9. Sony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c>
                  <a:txBody>
                    <a:bodyPr/>
                    <a:lstStyle/>
                    <a:p>
                      <a:pPr>
                        <a:defRPr sz="1100" b="0">
                          <a:solidFill>
                            <a:srgbClr val="000000"/>
                          </a:solidFill>
                          <a:latin typeface="Calibri"/>
                        </a:defRPr>
                      </a:pPr>
                      <a:r>
                        <a:t>          10.10. IBM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r>
              <a:tr h="310896">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